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17"/>
    </p:embeddedFont>
    <p:embeddedFont>
      <p:font typeface="Rockwell" panose="02060603020205020403" pitchFamily="18" charset="77"/>
      <p:regular r:id="rId18"/>
      <p:bold r:id="rId19"/>
      <p:italic r:id="rId20"/>
      <p:boldItalic r:id="rId21"/>
    </p:embeddedFont>
    <p:embeddedFont>
      <p:font typeface="Sorts Mill Goudy" panose="02000503000000000000" pitchFamily="2" charset="0"/>
      <p:regular r:id="rId22"/>
      <p: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7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8954c7b00e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28954c7b00e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221" name="Google Shape;221;g28954c7b00e_0_3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8954c7b00e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8954c7b00e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290" name="Google Shape;290;g28954c7b00e_0_6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8954c7b00e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28954c7b00e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297" name="Google Shape;297;g28954c7b00e_0_6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954c7b00e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28954c7b00e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308" name="Google Shape;308;g28954c7b00e_0_6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febe0dd7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2ffebe0dd7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315" name="Google Shape;315;g2ffebe0dd79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954c7b00e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28954c7b00e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228" name="Google Shape;228;g28954c7b00e_0_1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954c7b00e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28954c7b00e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234" name="Google Shape;234;g28954c7b00e_0_5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954c7b00e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28954c7b00e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240" name="Google Shape;240;g28954c7b00e_0_5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8954c7b00e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28954c7b00e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247" name="Google Shape;247;g28954c7b00e_0_5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8954c7b00e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g28954c7b00e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256" name="Google Shape;256;g28954c7b00e_0_5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8954c7b00e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28954c7b00e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265" name="Google Shape;265;g28954c7b00e_0_5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8954c7b00e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28954c7b00e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276" name="Google Shape;276;g28954c7b00e_0_5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8954c7b00e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28954c7b00e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https://upload.wikimedia.org/wikipedia/commons/b/be/Tennis_in_France%2C_16th_century.jpg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https://uwaterloo.ca/centre-for-teaching-excellence/teaching-resources/teaching-tips/tips-students/self-directed-learning/self-directed-learning-four-step-process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Self-directed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tired of lecturing and running workshops on these concepts, let’s give ourselves a break.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are tired of lessons on these concepts (but need them anyway), let’s make them fun.</a:t>
            </a:r>
            <a:endParaRPr/>
          </a:p>
        </p:txBody>
      </p:sp>
      <p:sp>
        <p:nvSpPr>
          <p:cNvPr id="283" name="Google Shape;283;g28954c7b00e_0_5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914401" y="377429"/>
            <a:ext cx="73137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914401" y="1301353"/>
            <a:ext cx="7313700" cy="30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0480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2209800" y="2343150"/>
            <a:ext cx="6477000" cy="14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b" anchorCtr="0">
            <a:noAutofit/>
          </a:bodyPr>
          <a:lstStyle>
            <a:lvl1pPr lvl="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ts Mill Goudy"/>
              <a:buNone/>
              <a:defRPr sz="35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2209800" y="3792474"/>
            <a:ext cx="6477000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34275" bIns="0" anchor="t" anchorCtr="0">
            <a:normAutofit/>
          </a:bodyPr>
          <a:lstStyle>
            <a:lvl1pPr lvl="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None/>
              <a:defRPr sz="17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Sorts Mill Goudy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Sorts Mill Goudy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0" y="4725162"/>
            <a:ext cx="19842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959352" y="4725162"/>
            <a:ext cx="38130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275320" y="4725162"/>
            <a:ext cx="6858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Watermark">
  <p:cSld name="Title Slide with Watermar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1122215" y="2400300"/>
            <a:ext cx="8021700" cy="16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Impact"/>
              <a:buNone/>
              <a:defRPr sz="9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Impact"/>
              <a:buNone/>
              <a:defRPr sz="9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1371600" lvl="2" indent="-228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Impact"/>
              <a:buNone/>
              <a:defRPr sz="9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1828800" lvl="3" indent="-228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Impact"/>
              <a:buNone/>
              <a:defRPr sz="9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2286000" lvl="4" indent="-228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Impact"/>
              <a:buNone/>
              <a:defRPr sz="9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ctrTitle"/>
          </p:nvPr>
        </p:nvSpPr>
        <p:spPr>
          <a:xfrm>
            <a:off x="3960813" y="2874821"/>
            <a:ext cx="47244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b" anchorCtr="0">
            <a:noAutofit/>
          </a:bodyPr>
          <a:lstStyle>
            <a:lvl1pPr lvl="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ts Mill Goudy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2"/>
          </p:nvPr>
        </p:nvSpPr>
        <p:spPr>
          <a:xfrm>
            <a:off x="3960813" y="3792682"/>
            <a:ext cx="4724400" cy="8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34275" bIns="0" anchor="t" anchorCtr="0">
            <a:normAutofit/>
          </a:bodyPr>
          <a:lstStyle>
            <a:lvl1pPr lvl="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Sorts Mill Goudy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Sorts Mill Goudy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457200" y="4724058"/>
            <a:ext cx="1981200" cy="2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latin typeface="Rockwell"/>
                <a:ea typeface="Rockwell"/>
                <a:cs typeface="Rockwell"/>
                <a:sym typeface="Rockwel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ftr" idx="11"/>
          </p:nvPr>
        </p:nvSpPr>
        <p:spPr>
          <a:xfrm>
            <a:off x="3962400" y="4724058"/>
            <a:ext cx="3810000" cy="2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8264856" y="4734295"/>
            <a:ext cx="6858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457200" y="1645921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b" anchorCtr="0">
            <a:noAutofit/>
          </a:bodyPr>
          <a:lstStyle>
            <a:lvl1pPr lvl="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ts Mill Goudy"/>
              <a:buNone/>
              <a:defRPr sz="3500" b="1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457200" y="2667762"/>
            <a:ext cx="77724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34275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None/>
              <a:defRPr sz="17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Sorts Mill Goudy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with Watermark">
  <p:cSld name="Section with Watermar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712693" y="1267385"/>
            <a:ext cx="8431200" cy="16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Impact"/>
              <a:buNone/>
              <a:defRPr sz="9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Impact"/>
              <a:buNone/>
              <a:defRPr sz="9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Impact"/>
              <a:buNone/>
              <a:defRPr sz="9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Impact"/>
              <a:buNone/>
              <a:defRPr sz="9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Impact"/>
              <a:buNone/>
              <a:defRPr sz="9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457201" y="1647265"/>
            <a:ext cx="53340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b" anchorCtr="0">
            <a:noAutofit/>
          </a:bodyPr>
          <a:lstStyle>
            <a:lvl1pPr lvl="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ts Mill Goudy"/>
              <a:buNone/>
              <a:defRPr sz="35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457200" y="2670464"/>
            <a:ext cx="533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34275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None/>
              <a:defRPr sz="1700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Sorts Mill Goudy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Sorts Mill Goudy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Sorts Mill Goudy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with Picture">
  <p:cSld name="Section with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3152775" y="3052353"/>
            <a:ext cx="55389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ts Mill Goudy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94" name="Google Shape;94;p20"/>
          <p:cNvGrpSpPr/>
          <p:nvPr/>
        </p:nvGrpSpPr>
        <p:grpSpPr>
          <a:xfrm rot="-360030">
            <a:off x="654429" y="333840"/>
            <a:ext cx="5416223" cy="2722641"/>
            <a:chOff x="1524000" y="381000"/>
            <a:chExt cx="3657600" cy="4737900"/>
          </a:xfrm>
        </p:grpSpPr>
        <p:sp>
          <p:nvSpPr>
            <p:cNvPr id="95" name="Google Shape;95;p20"/>
            <p:cNvSpPr/>
            <p:nvPr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  <p:sp>
          <p:nvSpPr>
            <p:cNvPr id="96" name="Google Shape;96;p20"/>
            <p:cNvSpPr/>
            <p:nvPr/>
          </p:nvSpPr>
          <p:spPr>
            <a:xfrm>
              <a:off x="1524000" y="381000"/>
              <a:ext cx="3657600" cy="47379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5000">
                  <a:srgbClr val="FFFFFF">
                    <a:alpha val="74901"/>
                  </a:srgbClr>
                </a:gs>
                <a:gs pos="100000">
                  <a:schemeClr val="l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</p:grpSp>
      <p:sp>
        <p:nvSpPr>
          <p:cNvPr id="97" name="Google Shape;97;p20"/>
          <p:cNvSpPr>
            <a:spLocks noGrp="1"/>
          </p:cNvSpPr>
          <p:nvPr>
            <p:ph type="pic" idx="2"/>
          </p:nvPr>
        </p:nvSpPr>
        <p:spPr>
          <a:xfrm rot="-359905">
            <a:off x="857735" y="474541"/>
            <a:ext cx="5009528" cy="244128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3158117" y="3923180"/>
            <a:ext cx="55329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None/>
              <a:defRPr sz="1700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ts Mill Goudy"/>
              <a:buNone/>
              <a:defRPr sz="9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Sorts Mill Goudy"/>
              <a:buNone/>
              <a:defRPr sz="8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914401" y="377429"/>
            <a:ext cx="73137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914400" y="1301354"/>
            <a:ext cx="3566400" cy="30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2"/>
          </p:nvPr>
        </p:nvSpPr>
        <p:spPr>
          <a:xfrm>
            <a:off x="4648200" y="1301354"/>
            <a:ext cx="3566400" cy="30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914401" y="377429"/>
            <a:ext cx="73137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ts Mill Goudy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971326" y="1064525"/>
            <a:ext cx="32004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0"/>
              </a:spcAft>
              <a:buClr>
                <a:srgbClr val="B1A069"/>
              </a:buClr>
              <a:buSzPts val="1500"/>
              <a:buFont typeface="Impact"/>
              <a:buNone/>
              <a:defRPr sz="1700" b="0">
                <a:solidFill>
                  <a:srgbClr val="B1A069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None/>
              <a:defRPr sz="1500" b="1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None/>
              <a:defRPr sz="1400" b="1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2"/>
          </p:nvPr>
        </p:nvSpPr>
        <p:spPr>
          <a:xfrm>
            <a:off x="897367" y="1631157"/>
            <a:ext cx="3566400" cy="27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2984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4pPr>
            <a:lvl5pPr marL="2286000" lvl="4" indent="-2984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5pPr>
            <a:lvl6pPr marL="2743200" lvl="5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6pPr>
            <a:lvl7pPr marL="3200400" lvl="6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7pPr>
            <a:lvl8pPr marL="3657600" lvl="7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8pPr>
            <a:lvl9pPr marL="4114800" lvl="8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3"/>
          </p:nvPr>
        </p:nvSpPr>
        <p:spPr>
          <a:xfrm>
            <a:off x="4930247" y="1064525"/>
            <a:ext cx="32004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0"/>
              </a:spcAft>
              <a:buClr>
                <a:srgbClr val="B1A069"/>
              </a:buClr>
              <a:buSzPts val="1500"/>
              <a:buFont typeface="Impact"/>
              <a:buNone/>
              <a:defRPr sz="1700" b="0">
                <a:solidFill>
                  <a:srgbClr val="B1A069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None/>
              <a:defRPr sz="1500" b="1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None/>
              <a:defRPr sz="1400" b="1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None/>
              <a:defRPr sz="1200" b="1"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4"/>
          </p:nvPr>
        </p:nvSpPr>
        <p:spPr>
          <a:xfrm>
            <a:off x="4646514" y="1631157"/>
            <a:ext cx="3566400" cy="27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2984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4pPr>
            <a:lvl5pPr marL="2286000" lvl="4" indent="-2984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5pPr>
            <a:lvl6pPr marL="2743200" lvl="5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6pPr>
            <a:lvl7pPr marL="3200400" lvl="6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7pPr>
            <a:lvl8pPr marL="3657600" lvl="7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8pPr>
            <a:lvl9pPr marL="4114800" lvl="8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rts Mill Goudy"/>
              <a:buChar char="•"/>
              <a:defRPr sz="1200"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22" descr="Comparison-Underlin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7040" y="1422781"/>
            <a:ext cx="3228975" cy="10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 descr="Comparison-Underlin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5961" y="1422781"/>
            <a:ext cx="3228975" cy="10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 descr="Comparison-Underlin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7040" y="1422781"/>
            <a:ext cx="3228975" cy="10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 descr="Comparison-Underlin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5961" y="1422781"/>
            <a:ext cx="3228975" cy="107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, Top and Bottom">
  <p:cSld name="2 Content, Top and Bottom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914401" y="377429"/>
            <a:ext cx="73137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914400" y="1301354"/>
            <a:ext cx="73152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2"/>
          </p:nvPr>
        </p:nvSpPr>
        <p:spPr>
          <a:xfrm>
            <a:off x="914400" y="2903220"/>
            <a:ext cx="73152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ntent">
  <p:cSld name="3 Conten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914401" y="377429"/>
            <a:ext cx="73137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4645152" y="1301354"/>
            <a:ext cx="35664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4645152" y="2903220"/>
            <a:ext cx="35664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3"/>
          </p:nvPr>
        </p:nvSpPr>
        <p:spPr>
          <a:xfrm>
            <a:off x="914400" y="1301354"/>
            <a:ext cx="3566400" cy="30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ntent">
  <p:cSld name="4 Conte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914401" y="377429"/>
            <a:ext cx="73137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914400" y="1301354"/>
            <a:ext cx="35664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2"/>
          </p:nvPr>
        </p:nvSpPr>
        <p:spPr>
          <a:xfrm>
            <a:off x="914400" y="2903220"/>
            <a:ext cx="35664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3"/>
          </p:nvPr>
        </p:nvSpPr>
        <p:spPr>
          <a:xfrm>
            <a:off x="4645152" y="1301354"/>
            <a:ext cx="35664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4"/>
          </p:nvPr>
        </p:nvSpPr>
        <p:spPr>
          <a:xfrm>
            <a:off x="4645152" y="2903220"/>
            <a:ext cx="35664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914401" y="377429"/>
            <a:ext cx="73137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914400" y="1267536"/>
            <a:ext cx="35640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b" anchorCtr="0">
            <a:noAutofit/>
          </a:bodyPr>
          <a:lstStyle>
            <a:lvl1pPr lvl="0" algn="l" rtl="0">
              <a:lnSpc>
                <a:spcPct val="10952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rts Mill Goudy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body" idx="1"/>
          </p:nvPr>
        </p:nvSpPr>
        <p:spPr>
          <a:xfrm>
            <a:off x="4667250" y="276367"/>
            <a:ext cx="3566400" cy="42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/>
            </a:lvl1pPr>
            <a:lvl2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2"/>
          </p:nvPr>
        </p:nvSpPr>
        <p:spPr>
          <a:xfrm>
            <a:off x="914399" y="2149523"/>
            <a:ext cx="3564000" cy="16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None/>
              <a:defRPr sz="1500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ts Mill Goudy"/>
              <a:buNone/>
              <a:defRPr sz="9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Sorts Mill Goudy"/>
              <a:buNone/>
              <a:defRPr sz="8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>
            <a:spLocks noGrp="1"/>
          </p:cNvSpPr>
          <p:nvPr>
            <p:ph type="title"/>
          </p:nvPr>
        </p:nvSpPr>
        <p:spPr>
          <a:xfrm>
            <a:off x="5017546" y="1143000"/>
            <a:ext cx="35664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b" anchorCtr="0">
            <a:noAutofit/>
          </a:bodyPr>
          <a:lstStyle>
            <a:lvl1pPr lvl="0" algn="l" rtl="0">
              <a:lnSpc>
                <a:spcPct val="10952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rts Mill Goudy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body" idx="1"/>
          </p:nvPr>
        </p:nvSpPr>
        <p:spPr>
          <a:xfrm>
            <a:off x="5017544" y="2024987"/>
            <a:ext cx="3566400" cy="16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None/>
              <a:defRPr sz="1500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ts Mill Goudy"/>
              <a:buNone/>
              <a:defRPr sz="9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Sorts Mill Goudy"/>
              <a:buNone/>
              <a:defRPr sz="8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4" name="Google Shape;164;p28"/>
          <p:cNvGrpSpPr/>
          <p:nvPr/>
        </p:nvGrpSpPr>
        <p:grpSpPr>
          <a:xfrm rot="-178365">
            <a:off x="629006" y="379237"/>
            <a:ext cx="3850783" cy="4137020"/>
            <a:chOff x="1524000" y="381000"/>
            <a:chExt cx="3657600" cy="4737900"/>
          </a:xfrm>
        </p:grpSpPr>
        <p:sp>
          <p:nvSpPr>
            <p:cNvPr id="165" name="Google Shape;165;p28"/>
            <p:cNvSpPr/>
            <p:nvPr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524000" y="381000"/>
              <a:ext cx="3657600" cy="47379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5000">
                  <a:srgbClr val="FFFFFF">
                    <a:alpha val="74901"/>
                  </a:srgbClr>
                </a:gs>
                <a:gs pos="100000">
                  <a:schemeClr val="l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</p:grpSp>
      <p:sp>
        <p:nvSpPr>
          <p:cNvPr id="167" name="Google Shape;167;p28"/>
          <p:cNvSpPr>
            <a:spLocks noGrp="1"/>
          </p:cNvSpPr>
          <p:nvPr>
            <p:ph type="pic" idx="2"/>
          </p:nvPr>
        </p:nvSpPr>
        <p:spPr>
          <a:xfrm rot="-178470">
            <a:off x="808873" y="500613"/>
            <a:ext cx="3468773" cy="384338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ictures with Caption">
  <p:cSld name="2 Pictures with 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29"/>
          <p:cNvGrpSpPr/>
          <p:nvPr/>
        </p:nvGrpSpPr>
        <p:grpSpPr>
          <a:xfrm rot="-385574">
            <a:off x="313420" y="2640672"/>
            <a:ext cx="4088183" cy="2269493"/>
            <a:chOff x="1524000" y="381000"/>
            <a:chExt cx="3657600" cy="4737900"/>
          </a:xfrm>
        </p:grpSpPr>
        <p:sp>
          <p:nvSpPr>
            <p:cNvPr id="170" name="Google Shape;170;p29"/>
            <p:cNvSpPr/>
            <p:nvPr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1524000" y="381000"/>
              <a:ext cx="3657600" cy="47379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5000">
                  <a:srgbClr val="FFFFFF">
                    <a:alpha val="74901"/>
                  </a:srgbClr>
                </a:gs>
                <a:gs pos="100000">
                  <a:schemeClr val="l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</p:grpSp>
      <p:sp>
        <p:nvSpPr>
          <p:cNvPr id="172" name="Google Shape;172;p29"/>
          <p:cNvSpPr>
            <a:spLocks noGrp="1"/>
          </p:cNvSpPr>
          <p:nvPr>
            <p:ph type="pic" idx="2"/>
          </p:nvPr>
        </p:nvSpPr>
        <p:spPr>
          <a:xfrm rot="-385608">
            <a:off x="490938" y="2761979"/>
            <a:ext cx="3703977" cy="202298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grpSp>
        <p:nvGrpSpPr>
          <p:cNvPr id="173" name="Google Shape;173;p29"/>
          <p:cNvGrpSpPr/>
          <p:nvPr/>
        </p:nvGrpSpPr>
        <p:grpSpPr>
          <a:xfrm rot="232711">
            <a:off x="169483" y="180868"/>
            <a:ext cx="4087952" cy="2269440"/>
            <a:chOff x="1524000" y="381000"/>
            <a:chExt cx="3657600" cy="4737900"/>
          </a:xfrm>
        </p:grpSpPr>
        <p:sp>
          <p:nvSpPr>
            <p:cNvPr id="174" name="Google Shape;174;p29"/>
            <p:cNvSpPr/>
            <p:nvPr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1524000" y="381000"/>
              <a:ext cx="3657600" cy="47379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5000">
                  <a:srgbClr val="FFFFFF">
                    <a:alpha val="74901"/>
                  </a:srgbClr>
                </a:gs>
                <a:gs pos="100000">
                  <a:schemeClr val="l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</p:grpSp>
      <p:sp>
        <p:nvSpPr>
          <p:cNvPr id="176" name="Google Shape;176;p29"/>
          <p:cNvSpPr>
            <a:spLocks noGrp="1"/>
          </p:cNvSpPr>
          <p:nvPr>
            <p:ph type="pic" idx="3"/>
          </p:nvPr>
        </p:nvSpPr>
        <p:spPr>
          <a:xfrm rot="232937">
            <a:off x="347154" y="302372"/>
            <a:ext cx="3704200" cy="202303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5013434" y="1143000"/>
            <a:ext cx="35664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b" anchorCtr="0">
            <a:noAutofit/>
          </a:bodyPr>
          <a:lstStyle>
            <a:lvl1pPr lvl="0" algn="l" rtl="0">
              <a:lnSpc>
                <a:spcPct val="10952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rts Mill Goudy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5013432" y="2024987"/>
            <a:ext cx="3566400" cy="16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None/>
              <a:defRPr sz="1500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ts Mill Goudy"/>
              <a:buNone/>
              <a:defRPr sz="9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Sorts Mill Goudy"/>
              <a:buNone/>
              <a:defRPr sz="8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bove Caption">
  <p:cSld name="Picture above Ca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914400" y="2821781"/>
            <a:ext cx="73152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b" anchorCtr="0">
            <a:noAutofit/>
          </a:bodyPr>
          <a:lstStyle>
            <a:lvl1pPr lvl="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Sorts Mill Goudy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30"/>
          <p:cNvGrpSpPr/>
          <p:nvPr/>
        </p:nvGrpSpPr>
        <p:grpSpPr>
          <a:xfrm rot="232851">
            <a:off x="2059176" y="284414"/>
            <a:ext cx="5031227" cy="2582395"/>
            <a:chOff x="1524000" y="381000"/>
            <a:chExt cx="3657600" cy="4737900"/>
          </a:xfrm>
        </p:grpSpPr>
        <p:sp>
          <p:nvSpPr>
            <p:cNvPr id="185" name="Google Shape;185;p30"/>
            <p:cNvSpPr/>
            <p:nvPr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1524000" y="381000"/>
              <a:ext cx="3657600" cy="47379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5000">
                  <a:srgbClr val="FFFFFF">
                    <a:alpha val="74901"/>
                  </a:srgbClr>
                </a:gs>
                <a:gs pos="100000">
                  <a:schemeClr val="l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</p:grpSp>
      <p:sp>
        <p:nvSpPr>
          <p:cNvPr id="187" name="Google Shape;187;p30"/>
          <p:cNvSpPr txBox="1">
            <a:spLocks noGrp="1"/>
          </p:cNvSpPr>
          <p:nvPr>
            <p:ph type="body" idx="1"/>
          </p:nvPr>
        </p:nvSpPr>
        <p:spPr>
          <a:xfrm>
            <a:off x="914400" y="3696552"/>
            <a:ext cx="73152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None/>
              <a:defRPr sz="1500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ts Mill Goudy"/>
              <a:buNone/>
              <a:defRPr sz="9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Sorts Mill Goudy"/>
              <a:buNone/>
              <a:defRPr sz="8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" name="Google Shape;191;p30"/>
          <p:cNvSpPr>
            <a:spLocks noGrp="1"/>
          </p:cNvSpPr>
          <p:nvPr>
            <p:ph type="pic" idx="2"/>
          </p:nvPr>
        </p:nvSpPr>
        <p:spPr>
          <a:xfrm rot="232663">
            <a:off x="2248117" y="423341"/>
            <a:ext cx="4653453" cy="230448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ictures above Caption">
  <p:cSld name="2 Pictures above Caption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914400" y="2821781"/>
            <a:ext cx="73152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b" anchorCtr="0">
            <a:noAutofit/>
          </a:bodyPr>
          <a:lstStyle>
            <a:lvl1pPr lvl="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Sorts Mill Goudy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31"/>
          <p:cNvGrpSpPr/>
          <p:nvPr/>
        </p:nvGrpSpPr>
        <p:grpSpPr>
          <a:xfrm rot="-180018">
            <a:off x="113743" y="87275"/>
            <a:ext cx="3969182" cy="2779271"/>
            <a:chOff x="1524000" y="381000"/>
            <a:chExt cx="3657600" cy="4737900"/>
          </a:xfrm>
        </p:grpSpPr>
        <p:sp>
          <p:nvSpPr>
            <p:cNvPr id="195" name="Google Shape;195;p31"/>
            <p:cNvSpPr/>
            <p:nvPr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  <p:sp>
          <p:nvSpPr>
            <p:cNvPr id="196" name="Google Shape;196;p31"/>
            <p:cNvSpPr/>
            <p:nvPr/>
          </p:nvSpPr>
          <p:spPr>
            <a:xfrm>
              <a:off x="1524000" y="381000"/>
              <a:ext cx="3657600" cy="47379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5000">
                  <a:srgbClr val="FFFFFF">
                    <a:alpha val="74901"/>
                  </a:srgbClr>
                </a:gs>
                <a:gs pos="100000">
                  <a:schemeClr val="l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</p:grpSp>
      <p:sp>
        <p:nvSpPr>
          <p:cNvPr id="197" name="Google Shape;197;p31"/>
          <p:cNvSpPr>
            <a:spLocks noGrp="1"/>
          </p:cNvSpPr>
          <p:nvPr>
            <p:ph type="pic" idx="2"/>
          </p:nvPr>
        </p:nvSpPr>
        <p:spPr>
          <a:xfrm rot="-180074">
            <a:off x="299262" y="228708"/>
            <a:ext cx="3598335" cy="250063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grpSp>
        <p:nvGrpSpPr>
          <p:cNvPr id="198" name="Google Shape;198;p31"/>
          <p:cNvGrpSpPr/>
          <p:nvPr/>
        </p:nvGrpSpPr>
        <p:grpSpPr>
          <a:xfrm rot="360101">
            <a:off x="4165313" y="242468"/>
            <a:ext cx="4792487" cy="2582575"/>
            <a:chOff x="1524000" y="381000"/>
            <a:chExt cx="3657600" cy="4737900"/>
          </a:xfrm>
        </p:grpSpPr>
        <p:sp>
          <p:nvSpPr>
            <p:cNvPr id="199" name="Google Shape;199;p31"/>
            <p:cNvSpPr/>
            <p:nvPr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  <p:sp>
          <p:nvSpPr>
            <p:cNvPr id="200" name="Google Shape;200;p31"/>
            <p:cNvSpPr/>
            <p:nvPr/>
          </p:nvSpPr>
          <p:spPr>
            <a:xfrm>
              <a:off x="1524000" y="381000"/>
              <a:ext cx="3657600" cy="47379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5000">
                  <a:srgbClr val="FFFFFF">
                    <a:alpha val="74901"/>
                  </a:srgbClr>
                </a:gs>
                <a:gs pos="100000">
                  <a:schemeClr val="l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endParaRPr>
            </a:p>
          </p:txBody>
        </p:sp>
      </p:grpSp>
      <p:sp>
        <p:nvSpPr>
          <p:cNvPr id="201" name="Google Shape;201;p31"/>
          <p:cNvSpPr>
            <a:spLocks noGrp="1"/>
          </p:cNvSpPr>
          <p:nvPr>
            <p:ph type="pic" idx="3"/>
          </p:nvPr>
        </p:nvSpPr>
        <p:spPr>
          <a:xfrm rot="359858">
            <a:off x="4336477" y="380669"/>
            <a:ext cx="4433066" cy="230432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2" name="Google Shape;202;p31"/>
          <p:cNvSpPr txBox="1">
            <a:spLocks noGrp="1"/>
          </p:cNvSpPr>
          <p:nvPr>
            <p:ph type="body" idx="1"/>
          </p:nvPr>
        </p:nvSpPr>
        <p:spPr>
          <a:xfrm>
            <a:off x="914400" y="3694580"/>
            <a:ext cx="73152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None/>
              <a:defRPr sz="1500"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ts Mill Goudy"/>
              <a:buNone/>
              <a:defRPr sz="9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Sorts Mill Goudy"/>
              <a:buNone/>
              <a:defRPr sz="800"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rts Mill Goudy"/>
              <a:buNone/>
              <a:defRPr sz="700"/>
            </a:lvl9pPr>
          </a:lstStyle>
          <a:p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1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>
            <a:spLocks noGrp="1"/>
          </p:cNvSpPr>
          <p:nvPr>
            <p:ph type="title"/>
          </p:nvPr>
        </p:nvSpPr>
        <p:spPr>
          <a:xfrm>
            <a:off x="914401" y="377429"/>
            <a:ext cx="73137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body" idx="1"/>
          </p:nvPr>
        </p:nvSpPr>
        <p:spPr>
          <a:xfrm rot="5400000">
            <a:off x="3050164" y="-834496"/>
            <a:ext cx="3042000" cy="7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0480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 rot="5400000">
            <a:off x="5965666" y="1924238"/>
            <a:ext cx="40182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 rot="5400000">
            <a:off x="1877100" y="-624562"/>
            <a:ext cx="40182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0480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/>
            </a:lvl5pPr>
            <a:lvl6pPr marL="274320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914401" y="377429"/>
            <a:ext cx="73137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ts Mill Goudy"/>
              <a:buNone/>
              <a:defRPr sz="35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914401" y="1301353"/>
            <a:ext cx="7313700" cy="30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3020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rts Mill Goudy"/>
              <a:buChar char="•"/>
              <a:defRPr sz="18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marL="914400" marR="0" lvl="1" indent="-3238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rts Mill Goudy"/>
              <a:buChar char="•"/>
              <a:defRPr sz="17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2pPr>
            <a:lvl3pPr marL="1371600" marR="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ts Mill Goudy"/>
              <a:buChar char="•"/>
              <a:defRPr sz="15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rts Mill Goudy"/>
              <a:buChar char="•"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7663438" y="4735847"/>
            <a:ext cx="12954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942608" y="4729348"/>
            <a:ext cx="37179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521388" y="4107073"/>
            <a:ext cx="1482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 rtl="0">
              <a:spcBef>
                <a:spcPts val="0"/>
              </a:spcBef>
              <a:buNone/>
              <a:defRPr sz="6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 rtl="0">
              <a:spcBef>
                <a:spcPts val="0"/>
              </a:spcBef>
              <a:buNone/>
              <a:defRPr sz="6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 rtl="0">
              <a:spcBef>
                <a:spcPts val="0"/>
              </a:spcBef>
              <a:buNone/>
              <a:defRPr sz="6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 rtl="0">
              <a:spcBef>
                <a:spcPts val="0"/>
              </a:spcBef>
              <a:buNone/>
              <a:defRPr sz="6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 rtl="0">
              <a:spcBef>
                <a:spcPts val="0"/>
              </a:spcBef>
              <a:buNone/>
              <a:defRPr sz="6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 rtl="0">
              <a:spcBef>
                <a:spcPts val="0"/>
              </a:spcBef>
              <a:buNone/>
              <a:defRPr sz="6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 rtl="0">
              <a:spcBef>
                <a:spcPts val="0"/>
              </a:spcBef>
              <a:buNone/>
              <a:defRPr sz="6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 rtl="0">
              <a:spcBef>
                <a:spcPts val="0"/>
              </a:spcBef>
              <a:buNone/>
              <a:defRPr sz="62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ctrTitle" idx="4294967295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Play Search&amp;Destroy!</a:t>
            </a:r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subTitle" idx="4294967295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/>
              <a:t>Gary R Maixner III</a:t>
            </a:r>
            <a:endParaRPr/>
          </a:p>
          <a:p>
            <a:pPr marL="0" lvl="0" indent="0" algn="ctr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/>
              <a:t>User Experience Librarian and Liaison to Communication Studies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/>
          <p:nvPr/>
        </p:nvSpPr>
        <p:spPr>
          <a:xfrm>
            <a:off x="501325" y="280725"/>
            <a:ext cx="82518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3. Search in the database</a:t>
            </a:r>
            <a:endParaRPr sz="4000" b="1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293" name="Google Shape;2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876" y="1122825"/>
            <a:ext cx="5135855" cy="25824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A5C1B3-DDE7-CDE3-D1C7-EAA305B4C940}"/>
              </a:ext>
            </a:extLst>
          </p:cNvPr>
          <p:cNvSpPr txBox="1"/>
          <p:nvPr/>
        </p:nvSpPr>
        <p:spPr>
          <a:xfrm>
            <a:off x="2329734" y="3935895"/>
            <a:ext cx="5225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REPLACE WITH YOU OWN SCREENSHOT!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 txBox="1"/>
          <p:nvPr/>
        </p:nvSpPr>
        <p:spPr>
          <a:xfrm>
            <a:off x="501325" y="280725"/>
            <a:ext cx="82518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4. Draw Action and Mod Cards until I have 4</a:t>
            </a:r>
            <a:endParaRPr sz="3000" b="1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86600" y="1525363"/>
            <a:ext cx="2751874" cy="19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0625" y="1738051"/>
            <a:ext cx="1616800" cy="22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8100" y="1699731"/>
            <a:ext cx="1682513" cy="229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5275" y="1699724"/>
            <a:ext cx="1507775" cy="20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8475" y="1731200"/>
            <a:ext cx="1616800" cy="22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"/>
          <p:cNvSpPr txBox="1"/>
          <p:nvPr/>
        </p:nvSpPr>
        <p:spPr>
          <a:xfrm>
            <a:off x="501325" y="280725"/>
            <a:ext cx="82518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5. Pass turn!</a:t>
            </a:r>
            <a:endParaRPr sz="3000" b="1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311" name="Google Shape;31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100" y="1052625"/>
            <a:ext cx="3647600" cy="36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6"/>
          <p:cNvSpPr txBox="1"/>
          <p:nvPr/>
        </p:nvSpPr>
        <p:spPr>
          <a:xfrm>
            <a:off x="501325" y="280725"/>
            <a:ext cx="82518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Quick Clarifications</a:t>
            </a:r>
            <a:endParaRPr sz="3000" b="1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318" name="Google Shape;31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975" y="1293400"/>
            <a:ext cx="2067051" cy="287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1835" y="1293400"/>
            <a:ext cx="2063844" cy="287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3492" y="1293400"/>
            <a:ext cx="2063856" cy="28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3632" y="1293401"/>
            <a:ext cx="2063843" cy="2848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5"/>
          <p:cNvPicPr preferRelativeResize="0"/>
          <p:nvPr/>
        </p:nvPicPr>
        <p:blipFill rotWithShape="1">
          <a:blip r:embed="rId3">
            <a:alphaModFix/>
          </a:blip>
          <a:srcRect t="10214" b="1725"/>
          <a:stretch/>
        </p:blipFill>
        <p:spPr>
          <a:xfrm>
            <a:off x="1636031" y="759741"/>
            <a:ext cx="5452600" cy="3624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 txBox="1"/>
          <p:nvPr/>
        </p:nvSpPr>
        <p:spPr>
          <a:xfrm>
            <a:off x="1085050" y="1759625"/>
            <a:ext cx="7259100" cy="9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PUT A SCREENSHOT AND LINK TO LIBRARY WEBSITE ON THIS SLIDE</a:t>
            </a:r>
            <a:endParaRPr sz="18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/>
        </p:nvSpPr>
        <p:spPr>
          <a:xfrm>
            <a:off x="501325" y="280725"/>
            <a:ext cx="82518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How to Play</a:t>
            </a:r>
            <a:endParaRPr sz="4000" b="1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243" name="Google Shape;243;p37"/>
          <p:cNvSpPr txBox="1"/>
          <p:nvPr/>
        </p:nvSpPr>
        <p:spPr>
          <a:xfrm>
            <a:off x="633675" y="1475875"/>
            <a:ext cx="82518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ts Mill Goudy"/>
              <a:buAutoNum type="arabicPeriod"/>
            </a:pPr>
            <a:r>
              <a:rPr lang="en" sz="18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Draw two Keyword Cards (red deck) and select one to keep</a:t>
            </a:r>
            <a:endParaRPr sz="18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ts Mill Goudy"/>
              <a:buAutoNum type="alphaLcPeriod"/>
            </a:pPr>
            <a:r>
              <a:rPr lang="en" sz="18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Place the one you keep in front of you where everyone can see and discard the other</a:t>
            </a:r>
            <a:endParaRPr sz="18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ts Mill Goudy"/>
              <a:buAutoNum type="arabicPeriod"/>
            </a:pPr>
            <a:r>
              <a:rPr lang="en" sz="18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Play 0-1 Action or Mod (yellow deck) cards</a:t>
            </a:r>
            <a:endParaRPr sz="18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ts Mill Goudy"/>
              <a:buAutoNum type="alphaLcPeriod"/>
            </a:pPr>
            <a:r>
              <a:rPr lang="en" sz="18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You cannot on your first turn</a:t>
            </a:r>
            <a:endParaRPr sz="18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ts Mill Goudy"/>
              <a:buAutoNum type="arabicPeriod"/>
            </a:pPr>
            <a:r>
              <a:rPr lang="en" sz="18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Search in the database using all of the Keywords and Mods that you have</a:t>
            </a:r>
            <a:endParaRPr sz="18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ts Mill Goudy"/>
              <a:buAutoNum type="alphaLcPeriod"/>
            </a:pPr>
            <a:r>
              <a:rPr lang="en" sz="18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If you have results, you’re still in the game!</a:t>
            </a:r>
            <a:endParaRPr sz="18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ts Mill Goudy"/>
              <a:buAutoNum type="arabicPeriod"/>
            </a:pPr>
            <a:r>
              <a:rPr lang="en" sz="18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Draw back up to 4 cards from the Play Deck (Action and Mod Cards)</a:t>
            </a:r>
            <a:endParaRPr sz="18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ts Mill Goudy"/>
              <a:buAutoNum type="arabicPeriod"/>
            </a:pPr>
            <a:r>
              <a:rPr lang="en" sz="18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Game passes to next player</a:t>
            </a:r>
            <a:endParaRPr sz="18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13225" y="762112"/>
            <a:ext cx="2367525" cy="167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750" y="1467162"/>
            <a:ext cx="1588800" cy="22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2575" y="1445174"/>
            <a:ext cx="1588800" cy="225313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8"/>
          <p:cNvSpPr txBox="1"/>
          <p:nvPr/>
        </p:nvSpPr>
        <p:spPr>
          <a:xfrm>
            <a:off x="501325" y="280725"/>
            <a:ext cx="82518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orts Mill Goudy"/>
              <a:buAutoNum type="arabicPeriod"/>
            </a:pPr>
            <a:r>
              <a:rPr lang="en" sz="4000" b="1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Draw 2 KW Cards, keep 1</a:t>
            </a:r>
            <a:endParaRPr sz="4000" b="1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13225" y="762112"/>
            <a:ext cx="2367525" cy="167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9150" y="2880887"/>
            <a:ext cx="1588800" cy="22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5525" y="2066824"/>
            <a:ext cx="1588800" cy="225313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9"/>
          <p:cNvSpPr txBox="1"/>
          <p:nvPr/>
        </p:nvSpPr>
        <p:spPr>
          <a:xfrm>
            <a:off x="501325" y="280725"/>
            <a:ext cx="82518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orts Mill Goudy"/>
              <a:buAutoNum type="arabicPeriod"/>
            </a:pPr>
            <a:r>
              <a:rPr lang="en" sz="4000" b="1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Draw 2 KW Cards, keep 1</a:t>
            </a:r>
            <a:endParaRPr sz="4000" b="1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86600" y="1525363"/>
            <a:ext cx="2751874" cy="19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0625" y="1738051"/>
            <a:ext cx="1616800" cy="22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8100" y="1699731"/>
            <a:ext cx="1682513" cy="229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5275" y="1699724"/>
            <a:ext cx="1507775" cy="20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8475" y="1731200"/>
            <a:ext cx="1616800" cy="22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0"/>
          <p:cNvSpPr txBox="1"/>
          <p:nvPr/>
        </p:nvSpPr>
        <p:spPr>
          <a:xfrm>
            <a:off x="501325" y="280725"/>
            <a:ext cx="82518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orts Mill Goudy"/>
              <a:buAutoNum type="arabicPeriod"/>
            </a:pPr>
            <a:r>
              <a:rPr lang="en" sz="4000" b="1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Play 0-1 Action and Mod Cards</a:t>
            </a:r>
            <a:endParaRPr sz="4000" b="1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/>
          <p:nvPr/>
        </p:nvSpPr>
        <p:spPr>
          <a:xfrm>
            <a:off x="501325" y="280725"/>
            <a:ext cx="82518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3. Search in the database</a:t>
            </a:r>
            <a:endParaRPr sz="4000" b="1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279" name="Google Shape;27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452" y="1122825"/>
            <a:ext cx="6407950" cy="2620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EC91C2-5E36-C241-1521-9C24EE4762F1}"/>
              </a:ext>
            </a:extLst>
          </p:cNvPr>
          <p:cNvSpPr txBox="1"/>
          <p:nvPr/>
        </p:nvSpPr>
        <p:spPr>
          <a:xfrm>
            <a:off x="2584176" y="3959749"/>
            <a:ext cx="5225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REPLACE WITH YOU OWN SCREENSHOT!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/>
        </p:nvSpPr>
        <p:spPr>
          <a:xfrm>
            <a:off x="501325" y="280725"/>
            <a:ext cx="82518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3. Search in the database (apply filters)</a:t>
            </a:r>
            <a:endParaRPr sz="3700" b="1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286" name="Google Shape;2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249" y="1122825"/>
            <a:ext cx="5310072" cy="28369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DBC9F-3A12-230A-7B54-F89D86A80F01}"/>
              </a:ext>
            </a:extLst>
          </p:cNvPr>
          <p:cNvSpPr txBox="1"/>
          <p:nvPr/>
        </p:nvSpPr>
        <p:spPr>
          <a:xfrm>
            <a:off x="2250221" y="4182386"/>
            <a:ext cx="5225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REPLACE WITH YOU OWN SCREENSHOT!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kwell">
  <a:themeElements>
    <a:clrScheme name="Inkwell">
      <a:dk1>
        <a:srgbClr val="000000"/>
      </a:dk1>
      <a:lt1>
        <a:srgbClr val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1359</Words>
  <Application>Microsoft Macintosh PowerPoint</Application>
  <PresentationFormat>On-screen Show (16:9)</PresentationFormat>
  <Paragraphs>155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Rockwell</vt:lpstr>
      <vt:lpstr>Arial</vt:lpstr>
      <vt:lpstr>Impact</vt:lpstr>
      <vt:lpstr>Sorts Mill Goudy</vt:lpstr>
      <vt:lpstr>Simple Light</vt:lpstr>
      <vt:lpstr>Inkwell</vt:lpstr>
      <vt:lpstr>Let’s Play Search&amp;Destroy!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Maixner III, Gary</cp:lastModifiedBy>
  <cp:revision>1</cp:revision>
  <dcterms:modified xsi:type="dcterms:W3CDTF">2025-05-21T15:39:37Z</dcterms:modified>
</cp:coreProperties>
</file>